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777" autoAdjust="0"/>
    <p:restoredTop sz="94610"/>
  </p:normalViewPr>
  <p:slideViewPr>
    <p:cSldViewPr snapToGrid="0" snapToObjects="1">
      <p:cViewPr varScale="1">
        <p:scale>
          <a:sx n="70" d="100"/>
          <a:sy n="70" d="100"/>
        </p:scale>
        <p:origin x="72" y="2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6cba13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区分透明带反应和卵细胞膜反应</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6175072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混淆试管动物和克隆动物的生殖方式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5ee82c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受精</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257c26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胚胎早期发育的过程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775cf2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体外受精</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539be3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胚胎移植</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59eb4c3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胚胎分割</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e6cba13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区分透明带反应和卵细胞膜反应</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025800008f089ff#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6175072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混淆试管动物和克隆动物的生殖方式</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9.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9.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6.xml"/><Relationship Id="rId2" Type="http://schemas.openxmlformats.org/officeDocument/2006/relationships/image" Target="../media/image38.png"/><Relationship Id="rId1"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6.xml"/><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image" Target="../media/image40.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8.xml"/><Relationship Id="rId1" Type="http://schemas.openxmlformats.org/officeDocument/2006/relationships/image" Target="../media/image41.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8.xml"/><Relationship Id="rId1"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0.xml"/><Relationship Id="rId1" Type="http://schemas.openxmlformats.org/officeDocument/2006/relationships/image" Target="../media/image43.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4.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45.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9.xml"/><Relationship Id="rId2" Type="http://schemas.openxmlformats.org/officeDocument/2006/relationships/image" Target="../media/image47.png"/><Relationship Id="rId1" Type="http://schemas.openxmlformats.org/officeDocument/2006/relationships/image" Target="../media/image46.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48.png"/></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9.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_1#45ad30d86?pid=d257c26a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4.（不定项）如图表示高等动物的个体发育过程，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10_2#45ad30d86?pid=d257c26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48456" y="1511300"/>
            <a:ext cx="4901184"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11_1#45ad30d86.bracket?pid=d257c26ab&amp;color=0,0,0&amp;vpa=4&amp;vtp=1&amp;bbb=1"/>
          <p:cNvSpPr/>
          <p:nvPr/>
        </p:nvSpPr>
        <p:spPr>
          <a:xfrm>
            <a:off x="8499539" y="969265"/>
            <a:ext cx="7493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6_BD.10_3#45ad30d86.choices?pid=d257c26ab&amp;color=0,0,0&amp;vtp=1&amp;bbb=1"/>
              <p:cNvSpPr/>
              <p:nvPr/>
            </p:nvSpPr>
            <p:spPr>
              <a:xfrm>
                <a:off x="722376" y="2489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A.图中①过程表示胚胎发育，②过程表示胚后发育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.早期胚胎发育从原肠胚阶段开始出现细胞分化，且不可逆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过程中细胞的相对表面积逐渐增大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.孵化后的囊胚已经出现细胞分化，其中内细胞团细胞常用于性别鉴定</a:t>
                </a:r>
                <a:endParaRPr lang="en-US" altLang="zh-CN" sz="2000" dirty="0"/>
              </a:p>
            </p:txBody>
          </p:sp>
        </mc:Choice>
        <mc:Fallback>
          <p:sp>
            <p:nvSpPr>
              <p:cNvPr id="5" name="QC_6_BD.10_3#45ad30d86.choices?pid=d257c26ab&amp;color=0,0,0&amp;vtp=1&amp;bbb=1"/>
              <p:cNvSpPr>
                <a:spLocks noRot="1" noChangeAspect="1" noMove="1" noResize="1" noEditPoints="1" noAdjustHandles="1" noChangeArrowheads="1" noChangeShapeType="1" noTextEdit="1"/>
              </p:cNvSpPr>
              <p:nvPr/>
            </p:nvSpPr>
            <p:spPr>
              <a:xfrm>
                <a:off x="722376" y="24892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45ad30d86?vop=1&amp;pid=d257c26ab&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胚胎发育是指从受精卵到幼体,胚后发育是指从幼体到成体，因此图中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①过程属于胚胎早期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，②过程不只是胚后发育，A错误；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早期胚胎的发育在原肠胚阶段之前已经出现细胞分化，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且不可逆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过程中胚胎体积并不增加,而细胞数目不断增多,因此细胞体积变小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表面积逐渐增大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,C正确；孵化后的囊胚已经出现细胞分化,其中滋养层细胞常用于性别鉴定,D错误。</a:t>
                </a:r>
                <a:endParaRPr lang="en-US" altLang="zh-CN" sz="2200" dirty="0"/>
              </a:p>
            </p:txBody>
          </p:sp>
        </mc:Choice>
        <mc:Fallback>
          <p:sp>
            <p:nvSpPr>
              <p:cNvPr id="2" name="QC_6_AS.12_1#45ad30d86?vop=1&amp;pid=d257c26ab&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252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3_1#79a643876?pid=e6cba13df&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如图为哺乳动物受精过程示意图，据图分析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4_1#79a643876.bracket?pid=e6cba13df&amp;color=0,0,0&amp;vpa=5&amp;vtp=1"/>
          <p:cNvSpPr/>
          <p:nvPr/>
        </p:nvSpPr>
        <p:spPr>
          <a:xfrm>
            <a:off x="922401" y="1407414"/>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7_BD.13_2#79a643876?pid=e6cba13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95344" y="1949450"/>
            <a:ext cx="4407408"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13_3#79a643876.choices?pid=e6cba13df&amp;color=0,0,0&amp;vtp=1&amp;bbb=1"/>
          <p:cNvSpPr/>
          <p:nvPr/>
        </p:nvSpPr>
        <p:spPr>
          <a:xfrm>
            <a:off x="722376" y="32067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A.甲过程中精子释放多种酶，溶解卵细胞膜外的一些结构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.图中①是透明带，精子接触透明带后会引起透明带反应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.②是卵细胞膜，卵细胞膜反应可以防止多精入卵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.⑤是雄原核，⑦是雌原核，充分发育后，其核膜会消失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_1#79a643876?vop=1&amp;pid=e6cba13d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甲过程中获能后的精子与卵子相遇时，精子会释放多种酶，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溶解卵细胞膜外的一些结构，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正确；图甲中①表示透明带，精子的细胞膜与卵细胞膜融合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，卵细胞膜外的透明带会迅速发生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，阻止后来的精子进入透明带，B错误；②是卵细胞膜，精子入卵后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，卵细胞膜会发生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，拒绝其他精子进入卵内，C正确；⑤是雄原核，⑦是雌原核，雌、雄原核充分发育后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，彼此靠近，核膜消失，D正确。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16_1#79a643876?vop=1&amp;pid=e6cba13df&amp;color=0,0,0&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2）透明带反应：精子的细胞膜与卵细胞膜融合，卵细胞膜外的透明带迅速发生生理反应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止后来的精子进入透明带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3）卵细胞膜反应：精子入卵后，卵细胞膜会立即发生生理反应，拒绝其他精子再进入卵内。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4）精子入卵后，尾部脱离，原有核膜破裂形成雄原核，同时卵子完成减数分裂Ⅱ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5）雌、雄原核融合形成合子。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548ea278.fixed?pid=7d505d53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5548ea278.fixed?pid=7d505d53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胚胎工程的理论基础</a:t>
            </a:r>
            <a:endParaRPr lang="en-US" altLang="zh-CN" sz="4400" dirty="0"/>
          </a:p>
        </p:txBody>
      </p:sp>
      <p:pic>
        <p:nvPicPr>
          <p:cNvPr id="4" name="C_4#5548ea278.fixed?pid=7d505d53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548ea278.fixed?pid=7d505d53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dbe6fb381?pid=5548ea27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下图为受精作用及胚胎发育示意图，其中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代表两个发育时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dbe6fb381?pid=5548ea27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pic>
        <p:nvPicPr>
          <p:cNvPr id="3" name="QC_5_BD.17_2#dbe6fb381?pid=5548ea2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319272" y="1951677"/>
            <a:ext cx="5559552"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8_1#dbe6fb381.bracket?pid=5548ea278&amp;color=0,0,0&amp;vpa=6&amp;vtp=1"/>
          <p:cNvSpPr/>
          <p:nvPr/>
        </p:nvSpPr>
        <p:spPr>
          <a:xfrm>
            <a:off x="5924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7_3#dbe6fb381.choices?pid=5548ea278&amp;color=0,0,0&amp;vtp=1&amp;bbb=1"/>
              <p:cNvSpPr/>
              <p:nvPr/>
            </p:nvSpPr>
            <p:spPr>
              <a:xfrm>
                <a:off x="722376" y="2688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A.②过程中细胞没有分化，没有发生基因的选择性表达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.②③④过程均通过有丝分裂增殖，且都在透明带内进行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表示桑葚胚，和受精卵相比，此时细胞的核质比变小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.一般情况下，胚胎发育到③过程开始发生分化</a:t>
                </a:r>
                <a:endParaRPr lang="en-US" altLang="zh-CN" sz="2000" dirty="0"/>
              </a:p>
            </p:txBody>
          </p:sp>
        </mc:Choice>
        <mc:Fallback>
          <p:sp>
            <p:nvSpPr>
              <p:cNvPr id="5" name="QC_5_BD.17_3#dbe6fb381.choices?pid=5548ea278&amp;color=0,0,0&amp;vtp=1&amp;bbb=1"/>
              <p:cNvSpPr>
                <a:spLocks noRot="1" noChangeAspect="1" noMove="1" noResize="1" noEditPoints="1" noAdjustHandles="1" noChangeArrowheads="1" noChangeShapeType="1" noTextEdit="1"/>
              </p:cNvSpPr>
              <p:nvPr/>
            </p:nvSpPr>
            <p:spPr>
              <a:xfrm>
                <a:off x="722376" y="26882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EX.19_1#dbe6fb381?vop=1&amp;pid=5548ea278&amp;color=0,0,0&amp;vtp=1&amp;bbb=1&amp;hb=1"/>
              <p:cNvSpPr/>
              <p:nvPr/>
            </p:nvSpPr>
            <p:spPr>
              <a:xfrm>
                <a:off x="722376" y="4527618"/>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P59“练习与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应用”概念检测</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。本题综合考查受精作用和胚胎早期发育过程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的相关知识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，是对本节重点内容的巩固与融合，能帮助学生更好地掌握相关生理过程中的重要机制。</a:t>
                </a:r>
                <a:endParaRPr lang="en-US" altLang="zh-CN" sz="2000" spc="-50" dirty="0"/>
              </a:p>
            </p:txBody>
          </p:sp>
        </mc:Choice>
        <mc:Fallback>
          <p:sp>
            <p:nvSpPr>
              <p:cNvPr id="6" name="QC_5_EX.19_1#dbe6fb381?vop=1&amp;pid=5548ea278&amp;color=0,0,0&amp;vtp=1&amp;bbb=1&amp;hb=1"/>
              <p:cNvSpPr>
                <a:spLocks noRot="1" noChangeAspect="1" noMove="1" noResize="1" noEditPoints="1" noAdjustHandles="1" noChangeArrowheads="1" noChangeShapeType="1" noTextEdit="1"/>
              </p:cNvSpPr>
              <p:nvPr/>
            </p:nvSpPr>
            <p:spPr>
              <a:xfrm>
                <a:off x="722376" y="4527618"/>
                <a:ext cx="10753344" cy="1326134"/>
              </a:xfrm>
              <a:prstGeom prst="rect">
                <a:avLst/>
              </a:prstGeom>
              <a:blipFill rotWithShape="1">
                <a:blip r:embed="rId4"/>
                <a:stretch>
                  <a:fillRect l="-4" t="-5" r="-1872" b="-34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dbe6fb381?vop=1&amp;pid=5548ea278&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②过程中细胞发生有丝分裂，该过程中的基因仍然发生了选择性表达，A错误；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发生在透明带内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，细胞通过有丝分裂增殖，但是④过程原肠胚的形成发生在透明带破裂后，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表示桑葚胚，形成桑葚胚的过程中细胞不断分裂，细胞体积变小，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而细胞核大小基本不变，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所以和受精卵相比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，此时细胞的核质比变大，C错误；一般情况下，胚胎发育到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③过程开始发生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，囊胚期出现内细胞团和滋养层细胞的分化，D正确。</a:t>
                </a:r>
                <a:endParaRPr lang="en-US" altLang="zh-CN" sz="2200" dirty="0"/>
              </a:p>
            </p:txBody>
          </p:sp>
        </mc:Choice>
        <mc:Fallback>
          <p:sp>
            <p:nvSpPr>
              <p:cNvPr id="2" name="QC_5_AS.20_1#dbe6fb381?vop=1&amp;pid=5548ea278&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789"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1f2f6aa17?htil=1&amp;pid=5548ea2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54296"/>
            <a:ext cx="4718304"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1f2f6aa17?htil=1&amp;pid=5548ea278&amp;color=0,0,0&amp;vtp=1&amp;bt=1&amp;bbb=1&amp;hb=1"/>
          <p:cNvSpPr/>
          <p:nvPr/>
        </p:nvSpPr>
        <p:spPr>
          <a:xfrm>
            <a:off x="722376" y="972000"/>
            <a:ext cx="590702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.嵌合体是指由两种或两种以上不同核型的细胞系组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，包括同源嵌合体和异源嵌合体两类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表示构建嵌合体小鼠的实验，下列叙述错误的是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1f2f6aa17.bracket?pid=5548ea278&amp;color=0,0,0&amp;vpa=7&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1f2f6aa17.choices?htil=1&amp;pid=5548ea278&amp;color=0,0,0&amp;vtp=1&amp;bbb=1&amp;hb=1"/>
              <p:cNvSpPr/>
              <p:nvPr/>
            </p:nvSpPr>
            <p:spPr>
              <a:xfrm>
                <a:off x="722376" y="2791275"/>
                <a:ext cx="5907024"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A.卵裂期细胞数目不断增加，但胚胎总体积并不增加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.胚胎在囊胚阶段继续分化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，其中的滋养层细胞将发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育成胎膜和胎盘的一部分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.嵌合体幼鼠的一个细胞中同时有白鼠和黑鼠的基因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D.囊胚中分离的胚胎干细胞具有分化成各种细胞并进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一步形成组织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、器官甚至个体的潜能，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之相类似的一种细胞</a:t>
                </a:r>
                <a:endParaRPr lang="en-US" altLang="zh-CN" sz="2000" dirty="0"/>
              </a:p>
            </p:txBody>
          </p:sp>
        </mc:Choice>
        <mc:Fallback>
          <p:sp>
            <p:nvSpPr>
              <p:cNvPr id="5" name="QC_5_BD.21_3#1f2f6aa17.choices?htil=1&amp;pid=5548ea278&amp;color=0,0,0&amp;vtp=1&amp;bbb=1&amp;hb=1"/>
              <p:cNvSpPr>
                <a:spLocks noRot="1" noChangeAspect="1" noMove="1" noResize="1" noEditPoints="1" noAdjustHandles="1" noChangeArrowheads="1" noChangeShapeType="1" noTextEdit="1"/>
              </p:cNvSpPr>
              <p:nvPr/>
            </p:nvSpPr>
            <p:spPr>
              <a:xfrm>
                <a:off x="722376" y="2791275"/>
                <a:ext cx="5907024" cy="3180334"/>
              </a:xfrm>
              <a:prstGeom prst="rect">
                <a:avLst/>
              </a:prstGeom>
              <a:blipFill rotWithShape="1">
                <a:blip r:embed="rId2"/>
                <a:stretch>
                  <a:fillRect l="-6" t="-14" r="-785"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1f2f6aa17?vop=1&amp;pid=5548ea278&amp;color=0,0,0&amp;vtp=1&amp;bt=1&amp;bbb=1&amp;hb=1"/>
              <p:cNvSpPr/>
              <p:nvPr/>
            </p:nvSpPr>
            <p:spPr>
              <a:xfrm>
                <a:off x="722376" y="972000"/>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卵裂期细胞数目不断增加，但胚胎总体积并不增加，A正确；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胚胎在囊胚阶段继续分化，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其中的滋养层细胞发育成胎膜和胎盘的一部分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，内细胞团发育成胎儿的各种组织，B正确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意及题图可知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，嵌合体幼鼠是由两种类型的细胞（细胞没有融合）发育而来的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，故一个细胞中只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有白鼠或黑鼠的基因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，C错误；囊胚中分离的胚胎干细胞具有发育成各种组织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、器官甚至个体的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细胞是诱导多能干细胞，是类似胚胎干细胞的一种细胞，D正确。</a:t>
                </a:r>
                <a:endParaRPr lang="en-US" altLang="zh-CN" sz="2200" dirty="0"/>
              </a:p>
            </p:txBody>
          </p:sp>
        </mc:Choice>
        <mc:Fallback>
          <p:sp>
            <p:nvSpPr>
              <p:cNvPr id="2" name="QC_5_AS.23_1#1f2f6aa17?vop=1&amp;pid=5548ea278&amp;color=0,0,0&amp;vtp=1&amp;bt=1&amp;bbb=1&amp;hb=1"/>
              <p:cNvSpPr>
                <a:spLocks noRot="1" noChangeAspect="1" noMove="1" noResize="1" noEditPoints="1" noAdjustHandles="1" noChangeArrowheads="1" noChangeShapeType="1" noTextEdit="1"/>
              </p:cNvSpPr>
              <p:nvPr/>
            </p:nvSpPr>
            <p:spPr>
              <a:xfrm>
                <a:off x="722376" y="972000"/>
                <a:ext cx="10753344" cy="2270379"/>
              </a:xfrm>
              <a:prstGeom prst="rect">
                <a:avLst/>
              </a:prstGeom>
              <a:blipFill rotWithShape="1">
                <a:blip r:embed="rId1"/>
                <a:stretch>
                  <a:fillRect l="-4" t="-20" r="-402"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e21280ec.fixed?pid=c65b480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2#8e21280ec.fixed?pid=c65b48083&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917621044?pid=5548ea2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我国科研人员利用小鼠获得了单倍体胚胎干细胞，流程如图所示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前构建成功的单倍体胚胎干细胞的细胞核内包含的性染色体全部都是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染色体，而无包含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917621044?pid=5548ea27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5_1#917621044.bracket?pid=5548ea278&amp;color=0,0,0&amp;vpa=8&amp;vtp=1"/>
          <p:cNvSpPr/>
          <p:nvPr/>
        </p:nvSpPr>
        <p:spPr>
          <a:xfrm>
            <a:off x="7623239"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24_2#917621044?pid=5548ea2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408877"/>
            <a:ext cx="528523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4_3#917621044.choices?pid=5548ea278&amp;color=0,0,0&amp;vtp=1&amp;bbb=1"/>
              <p:cNvSpPr/>
              <p:nvPr/>
            </p:nvSpPr>
            <p:spPr>
              <a:xfrm>
                <a:off x="722376" y="3996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A.精子入卵后，透明带迅速发生生理反应拒绝其他精子进入透明带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.为得到只含精子染色体的胚胎干细胞，需在核融合前剔除卵子的雌原核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.单倍体胚胎干细胞可来自小鼠囊胚期的内细胞团细胞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染色体短小，可能缺少支持单倍体胚胎干细胞存活的基因</a:t>
                </a:r>
                <a:endParaRPr lang="en-US" altLang="zh-CN" sz="2000" dirty="0"/>
              </a:p>
            </p:txBody>
          </p:sp>
        </mc:Choice>
        <mc:Fallback>
          <p:sp>
            <p:nvSpPr>
              <p:cNvPr id="5" name="QC_5_BD.24_3#917621044.choices?pid=5548ea278&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917621044?vop=1&amp;pid=5548ea27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精子入卵后，卵细胞膜迅速发生生理反应，拒绝其他精子再进入卵内，A错误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含精子染色体的胚胎干细胞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，需在核融合前剔除卵子的雌原核，B正确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；胚胎干细胞可发育为各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种组织或器官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，故单倍体胚胎干细胞可来自小鼠囊胚期的内细胞团细胞，C正确；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目前构建成功的单倍体胚胎干细胞无包含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染色体的细胞，且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染色体短小，所以推测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染色体上的基因相对较少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，可能缺少支持单倍体胚胎干细胞存活的基因，D正确。</a:t>
                </a:r>
                <a:endParaRPr lang="en-US" altLang="zh-CN" sz="2200" dirty="0"/>
              </a:p>
            </p:txBody>
          </p:sp>
        </mc:Choice>
        <mc:Fallback>
          <p:sp>
            <p:nvSpPr>
              <p:cNvPr id="2" name="QC_5_AS.26_1#917621044?vop=1&amp;pid=5548ea27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7_1#917621044?vop=1&amp;pid=5548ea278&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防止多精子入卵的两道屏障及其发挥作用的时机</a:t>
            </a:r>
            <a:endParaRPr lang="en-US" altLang="zh-CN" sz="2000" dirty="0"/>
          </a:p>
        </p:txBody>
      </p:sp>
      <p:graphicFrame>
        <p:nvGraphicFramePr>
          <p:cNvPr id="23" name="QC_5_EX.27_2#917621044?colgroup=5,6,14,13&amp;vop=1&amp;pid=5548ea278&amp;color=0,0,0&amp;vtp=1&amp;bbb=1"/>
          <p:cNvGraphicFramePr>
            <a:graphicFrameLocks noGrp="1"/>
          </p:cNvGraphicFramePr>
          <p:nvPr/>
        </p:nvGraphicFramePr>
        <p:xfrm>
          <a:off x="722376" y="1961203"/>
          <a:ext cx="10707624" cy="1273810"/>
        </p:xfrm>
        <a:graphic>
          <a:graphicData uri="http://schemas.openxmlformats.org/drawingml/2006/table">
            <a:tbl>
              <a:tblPr/>
              <a:tblGrid>
                <a:gridCol w="1545336"/>
                <a:gridCol w="1837944"/>
                <a:gridCol w="3803904"/>
                <a:gridCol w="35204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发挥作用的时机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精子的细胞膜与卵细胞膜融合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拒绝其他精子再进入卵内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7edec0aac?pid=5548ea27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[江西上饶多县2025高二联考]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目前发现的双胞胎有同卵双胞胎、异卵双胞胎和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同卵双胞胎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”。1对“半同卵双胞胎”小姐弟的形成过程如图所示，染色体全部来自父系的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7edec0aac.bracket?pid=5548ea278&amp;color=0,0,0&amp;vpa=9&amp;vtp=1&amp;bbb=1"/>
          <p:cNvSpPr/>
          <p:nvPr/>
        </p:nvSpPr>
        <p:spPr>
          <a:xfrm>
            <a:off x="4770501" y="18673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pic>
        <p:nvPicPr>
          <p:cNvPr id="4" name="QC_5_BD.28_3#7edec0aac?htil=1&amp;pid=5548ea2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9848" y="3048957"/>
            <a:ext cx="4681728"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8_4#7edec0aac?htil=1&amp;pid=5548ea27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09944" y="2408877"/>
            <a:ext cx="4745736"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8_5#7edec0aac.choices?pid=5548ea278&amp;color=0,0,0&amp;vtp=1&amp;bbb=1"/>
              <p:cNvSpPr/>
              <p:nvPr/>
            </p:nvSpPr>
            <p:spPr>
              <a:xfrm>
                <a:off x="722376" y="419957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A.“半同卵双胞胎”的产生与透明带反应和卵细胞膜反应异常有关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.这对小姐弟来源于母亲的染色体相同，来源于父亲的染色体不同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.图中卵子还未发育到减数分裂Ⅱ</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28_5#7edec0aac.choices?pid=5548ea278&amp;color=0,0,0&amp;vtp=1&amp;bbb=1"/>
              <p:cNvSpPr>
                <a:spLocks noRot="1" noChangeAspect="1" noMove="1" noResize="1" noEditPoints="1" noAdjustHandles="1" noChangeArrowheads="1" noChangeShapeType="1" noTextEdit="1"/>
              </p:cNvSpPr>
              <p:nvPr/>
            </p:nvSpPr>
            <p:spPr>
              <a:xfrm>
                <a:off x="722376" y="4199577"/>
                <a:ext cx="10753344" cy="1781302"/>
              </a:xfrm>
              <a:prstGeom prst="rect">
                <a:avLst/>
              </a:prstGeom>
              <a:blipFill rotWithShape="1">
                <a:blip r:embed="rId3"/>
                <a:stretch>
                  <a:fillRect l="-4" t="-18"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7edec0aac?vop=1&amp;pid=5548ea27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“半同卵双胞胎”的产生是两个精子与一个卵细胞受精引起的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，与透明带反应和卵细胞膜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反应异常有关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，A正确；来自母系的染色体为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，来自父系的染色体为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，经过融合并分裂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，染色体进行组合，细胞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的染色体均来自父亲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，其染色体组成为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，故这对小姐弟来源于母亲的染色体相同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，来源于父亲的染色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，B正确，D错误；卵子发育到减数第二次分裂才具备受精的能力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，故图中卵子已发育到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减数分裂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Ⅱ，C错误。</a:t>
                </a:r>
                <a:endParaRPr lang="en-US" altLang="zh-CN" sz="2200" dirty="0"/>
              </a:p>
            </p:txBody>
          </p:sp>
        </mc:Choice>
        <mc:Fallback>
          <p:sp>
            <p:nvSpPr>
              <p:cNvPr id="2" name="QC_5_AS.30_1#7edec0aac?vop=1&amp;pid=5548ea27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435"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297f65c6.fixed?pid=f74113bb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f297f65c6.fixed?pid=f74113bb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胚胎工程技术及其应用</a:t>
            </a:r>
            <a:endParaRPr lang="en-US" altLang="zh-CN" sz="4400" dirty="0"/>
          </a:p>
        </p:txBody>
      </p:sp>
      <p:pic>
        <p:nvPicPr>
          <p:cNvPr id="4" name="C_4#f297f65c6.fixed?pid=f74113bb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f297f65c6.fixed?pid=f74113bb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caaa7dd03?pid=0775cf22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如图是利用高等哺乳动物的生殖细胞通过体外受精技术培育试管动物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的大致流程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caaa7dd03.bracket?pid=0775cf220&amp;color=0,0,0&amp;vpa=10&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31_2#caaa7dd03?htil=3&amp;pid=0775cf22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46789" y="1951677"/>
            <a:ext cx="347472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31_3#caaa7dd03.choices?htil=3&amp;pid=0775cf220&amp;color=0,0,0&amp;vtp=1&amp;bbb=1&amp;hb=1"/>
              <p:cNvSpPr/>
              <p:nvPr/>
            </p:nvSpPr>
            <p:spPr>
              <a:xfrm>
                <a:off x="722376" y="1876874"/>
                <a:ext cx="7150608" cy="2697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A.哺乳动物的体外受精包括卵母细胞的采集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、精子的获取和受精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等几个主要步骤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.在体外受精前，要对精子进行获能处理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，从而使精子具有与卵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细胞受精的能力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.图中移植的胚胎具有雌性和雄性两个供体的遗传物质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endParaRPr lang="en-US" altLang="zh-CN" sz="2000" dirty="0"/>
              </a:p>
            </p:txBody>
          </p:sp>
        </mc:Choice>
        <mc:Fallback>
          <p:sp>
            <p:nvSpPr>
              <p:cNvPr id="5" name="QC_6_BD.31_3#caaa7dd03.choices?htil=3&amp;pid=0775cf220&amp;color=0,0,0&amp;vtp=1&amp;bbb=1&amp;hb=1"/>
              <p:cNvSpPr>
                <a:spLocks noRot="1" noChangeAspect="1" noMove="1" noResize="1" noEditPoints="1" noAdjustHandles="1" noChangeArrowheads="1" noChangeShapeType="1" noTextEdit="1"/>
              </p:cNvSpPr>
              <p:nvPr/>
            </p:nvSpPr>
            <p:spPr>
              <a:xfrm>
                <a:off x="722376" y="1876874"/>
                <a:ext cx="7150608" cy="2697353"/>
              </a:xfrm>
              <a:prstGeom prst="rect">
                <a:avLst/>
              </a:prstGeom>
              <a:blipFill rotWithShape="1">
                <a:blip r:embed="rId2"/>
                <a:stretch>
                  <a:fillRect l="-5" t="-17" r="-1053" b="-16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3_1#caaa7dd03?vop=1&amp;pid=0775cf220&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哺乳动物的体外受精主要包括卵母细胞的采集、精子的获取和受精等步骤，A正确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外受精前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，要对精子进行获能处理，从而使精子具有与卵细胞受精的能力，B正确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胚胎是通过卵细胞受精得到的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，具有雄性和雌性两个供体的遗传物质，C正确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原肠胚，D错误。</a:t>
                </a:r>
                <a:endParaRPr lang="en-US" altLang="zh-CN" sz="2200" dirty="0"/>
              </a:p>
            </p:txBody>
          </p:sp>
        </mc:Choice>
        <mc:Fallback>
          <p:sp>
            <p:nvSpPr>
              <p:cNvPr id="2" name="QC_6_AS.33_1#caaa7dd03?vop=1&amp;pid=0775cf220&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fe2866600?pid=a539be34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[辽宁重点中学协作校2025高二联考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科学家经过多年对辽宁绒山羊体外胚胎生产技术的研究总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，形成了如图所示的操作流程。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fe2866600.bracket?pid=a539be34d&amp;color=0,0,0&amp;vpa=11&amp;vtp=1"/>
          <p:cNvSpPr/>
          <p:nvPr/>
        </p:nvSpPr>
        <p:spPr>
          <a:xfrm>
            <a:off x="676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4_2#fe2866600?pid=a539be3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98648" y="1951677"/>
            <a:ext cx="6400800"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4_3#fe2866600.choices?pid=a539be34d&amp;color=0,0,0&amp;vtp=1&amp;bbb=1"/>
          <p:cNvSpPr/>
          <p:nvPr/>
        </p:nvSpPr>
        <p:spPr>
          <a:xfrm>
            <a:off x="722376" y="3856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A.经过离心处理后的精子可以更好地接受获能液中的能量用于受精作用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.胚胎移植的实质是早期胚胎在相同生理环境条件下空间位置的转移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.胚胎移植过程需对供体注射促性腺激素，而受体无需注射相关激素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.经体外胚胎培养检查合格的胚胎，移植后便不需再进行检查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fe2866600?vop=1&amp;pid=a539be34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在体外受精中，精子需经过获能处理（如培养法或化学诱导法）才具备受精能力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理的主要作用是分离精子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，提高精子浓度和纯度，A错误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；胚胎移植是将体外培养的早期胚胎移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植到同种生理状态相同的雌性动物体内，其实质是早期胚胎在相同生理环境条件下空间位置的转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，B正确；胚胎移植过程需对供体注射促性腺激素，使其超数排卵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，同时要对受体注射相关激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素进行同期发情处理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，C错误；经体外胚胎培养检查合格的胚胎移植后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，仍需对受体母畜进行妊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娠检查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，以及后续的发育监测，以确保胚胎正常发育，D错误。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32888e60.fixed?pid=7d505d53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a32888e60.fixed?pid=7d505d53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胚胎工程的理论基础</a:t>
            </a:r>
            <a:endParaRPr lang="en-US" altLang="zh-CN" sz="4400" dirty="0"/>
          </a:p>
        </p:txBody>
      </p:sp>
      <p:pic>
        <p:nvPicPr>
          <p:cNvPr id="4" name="C_4#a32888e60.fixed?pid=7d505d53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32888e60.fixed?pid=7d505d53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ecd224a1c?pid=59eb4c32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[河南商丘二十校2024高二联考]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胚胎分割技术是胚胎工程的重要应用之一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，在性别鉴定和遗传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病筛查等方面有重要意义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。如图表示胚胎分割过程，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ecd224a1c.bracket?pid=59eb4c32b&amp;color=0,0,0&amp;vpa=12&amp;vtp=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7_2#ecd224a1c?htil=4&amp;pid=59eb4c32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0629" y="1951677"/>
            <a:ext cx="523951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7_3#ecd224a1c.choices?htil=4&amp;pid=59eb4c32b&amp;color=0,0,0&amp;vtp=1&amp;bbb=1&amp;hb=1"/>
          <p:cNvSpPr/>
          <p:nvPr/>
        </p:nvSpPr>
        <p:spPr>
          <a:xfrm>
            <a:off x="722376" y="1876874"/>
            <a:ext cx="537667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A.胚胎分割技术需要借助显微设备进行操作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.进行胚胎分割时要将图中结构①均等分割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C.胚胎分割可以看作动物无性繁殖或克隆的方法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.乙过程表示性别鉴定，所取样本来自结构③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9_1#ecd224a1c?vop=1&amp;pid=59eb4c32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胚胎分割所需要的主要仪器设备为体视显微镜和显微操作仪，A正确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；在分割囊胚阶段的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，要注意将结构④内细胞团均等分割，B错误；同一胚胎经分割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、移植形成的后代具有相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同的遗传物质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，该过程中没有发生减数分裂和两性生殖细胞的结合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，可以看作无性繁殖或克隆的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，C正确；胚胎移植前进行性别鉴定的方法是取结构③滋养层细胞做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分析等，D正确。</a:t>
                </a:r>
                <a:endParaRPr lang="en-US" altLang="zh-CN" sz="2200" dirty="0"/>
              </a:p>
            </p:txBody>
          </p:sp>
        </mc:Choice>
        <mc:Fallback>
          <p:sp>
            <p:nvSpPr>
              <p:cNvPr id="2" name="QC_6_AS.39_1#ecd224a1c?vop=1&amp;pid=59eb4c32b&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05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b475d5104?pid=61750724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胚胎移植作为胚胎工程的最终技术环节，经过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过程分别产生了试管动物、克隆动物和转基因动物，如图所示。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b475d5104.bracket?pid=617507247&amp;color=0,0,0&amp;vpa=13&amp;vtp=1&amp;bbb=1"/>
          <p:cNvSpPr/>
          <p:nvPr/>
        </p:nvSpPr>
        <p:spPr>
          <a:xfrm>
            <a:off x="10215626"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7_BD.40_2#b475d5104?htil=5&amp;pid=61750724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3136" y="1951678"/>
            <a:ext cx="4480560"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40_3#b475d5104.choices?htil=5&amp;pid=617507247&amp;color=0,0,0&amp;vtp=1&amp;bbb=1"/>
          <p:cNvSpPr/>
          <p:nvPr/>
        </p:nvSpPr>
        <p:spPr>
          <a:xfrm>
            <a:off x="722376" y="1876875"/>
            <a:ext cx="61356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A.试管动物属于有性生殖，克隆动物属于无性生殖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.动物细胞核移植中普遍使用显微操作法去核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.过程1、2、3都可以定向改良动物的遗传性状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.不同动物胚胎移植到受体子宫的时间可能不同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b475d5104?vop=1&amp;pid=617507247&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试管动物指通过人工操作使卵子在体外受精，经培养发育为早期胚胎后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，再进行移植产生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动物细胞核移植是将动物的一个细胞的细胞核移入去核的卵母细胞中，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使其重组并发育成新的胚胎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，继而发育为动物个体，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用核移植的方法得到的动物称为克隆动物，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克隆动物属于无性生殖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目前动物细胞核移植技术中普遍使用的去核方法是显微操作法，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、紫外线短时间照射和化学物质处理等方法，B正确。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通过转基因等技术，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赋予生物新的遗传特性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，创造出更符合人们需要的新的生物类型和生物产品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，可以定向改造动物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；而试管动物的性状与雌雄亲本均有关，克隆动物保持了亲本的性状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，二者都不能定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向改良动物的遗传性状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，C错误。不同动物胚胎移植的时间不同，例如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，小鼠一般要培养到桑葚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胚阶段才进行移植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，马一般在囊胚阶段进行移植，D正确。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3_1#b475d5104?vop=1&amp;pid=617507247&amp;color=0,0,0&amp;vtp=1&amp;bt=1&amp;bbb=1&amp;hb=1"/>
          <p:cNvSpPr/>
          <p:nvPr/>
        </p:nvSpPr>
        <p:spPr>
          <a:xfrm>
            <a:off x="722376" y="972000"/>
            <a:ext cx="10753344" cy="35010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试管动物和克隆动物的培育涉及的胚胎工程技术差异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试管动物需经过体外受精获得。即通过人工操作使卵子和精子在体外条件下受精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，再经胚胎移植产生后代。</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克隆动物可利用动物细胞核移植获得。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使这个重新组合的细胞发育成新胚胎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，继而发育成动物个体的技术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，经过核移植得到的动物称为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胚胎分割：指采用机械方法将早期胚胎切割成2等份、4等份或8等份等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，经移植获得同卵双胎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或多胎的技术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。胚胎分割可以看作动物无性繁殖或克隆的方法之一。</a:t>
            </a:r>
            <a:endParaRPr lang="en-US" altLang="zh-CN" sz="2000" dirty="0"/>
          </a:p>
        </p:txBody>
      </p:sp>
      <p:graphicFrame>
        <p:nvGraphicFramePr>
          <p:cNvPr id="35" name="QC_7_EX.43_2#b475d5104?colgroup=13,13,13&amp;vop=1&amp;pid=617507247&amp;color=0,0,0&amp;vtp=1&amp;bbb=1"/>
          <p:cNvGraphicFramePr>
            <a:graphicFrameLocks noGrp="1"/>
          </p:cNvGraphicFramePr>
          <p:nvPr/>
        </p:nvGraphicFramePr>
        <p:xfrm>
          <a:off x="722376" y="4586928"/>
          <a:ext cx="10707624" cy="1681861"/>
        </p:xfrm>
        <a:graphic>
          <a:graphicData uri="http://schemas.openxmlformats.org/drawingml/2006/table">
            <a:tbl>
              <a:tblPr/>
              <a:tblGrid>
                <a:gridCol w="3648456"/>
                <a:gridCol w="3529584"/>
                <a:gridCol w="3529584"/>
              </a:tblGrid>
              <a:tr h="41656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特有技术手段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是否遵循遗传规律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75826cd77.fixed?pid=f74113bb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75826cd77.fixed?pid=f74113bb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胚胎工程技术及其应用</a:t>
            </a:r>
            <a:endParaRPr lang="en-US" altLang="zh-CN" sz="4400" dirty="0"/>
          </a:p>
        </p:txBody>
      </p:sp>
      <p:pic>
        <p:nvPicPr>
          <p:cNvPr id="4" name="C_4#75826cd77.fixed?pid=f74113bb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75826cd77.fixed?pid=f74113bb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20dc8169c?pid=75826cd7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如图表示研究人员利用胚胎工程培育优质奶牛的过程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20dc8169c.bracket?pid=75826cd77&amp;color=0,0,0&amp;vpa=14&amp;vtp=1"/>
          <p:cNvSpPr/>
          <p:nvPr/>
        </p:nvSpPr>
        <p:spPr>
          <a:xfrm>
            <a:off x="243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4_2#20dc8169c?pid=75826cd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951677"/>
            <a:ext cx="479145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4_3#20dc8169c.choices?pid=75826cd77&amp;color=0,0,0&amp;vtp=1&amp;bbb=1"/>
          <p:cNvSpPr/>
          <p:nvPr/>
        </p:nvSpPr>
        <p:spPr>
          <a:xfrm>
            <a:off x="722376" y="3323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A.①代表体外受精，与体内受精不同的是体外受精的精子需要获能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.②代表早期胚胎培养，该过程中细胞进行有丝分裂，无细胞分化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.③代表胚胎分割，需均等分割桑葚胚的内细胞团，以免影响胚胎发育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.⑤代表胚胎移植，受体应处于合适的生理状态，可事先用激素对供体和受体进行同期发情处理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20dc8169c?vop=1&amp;pid=75826cd7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①代表体外受精，体外受精前和体内受精前精子均需要获能，A错误；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，该过程中细胞进行有丝分裂，当胚胎发育至囊胚阶段时已经出现细胞分化，B错误；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，在对囊胚阶段的胚胎进行分割时，要注意将内细胞团均等分裂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，以免影响分割后胚胎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的恢复和进一步发育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，而桑葚胚阶段的胚胎还未形成内细胞团，C错误；⑤代表胚胎移植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移植能否成功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，与受体的生理状态有关，可事先用激素对受体进行同期发情处理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，使供体和受体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的生理状态相同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7_1#72c19371b?htil=6&amp;pid=75826cd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85910" y="1054295"/>
            <a:ext cx="3639312"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7_2#72c19371b?htil=6&amp;pid=75826cd77&amp;color=0,0,0&amp;vtp=1&amp;bt=1&amp;bbb=1&amp;hb=1"/>
          <p:cNvSpPr/>
          <p:nvPr/>
        </p:nvSpPr>
        <p:spPr>
          <a:xfrm>
            <a:off x="722376" y="972000"/>
            <a:ext cx="698601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单峰骆驼在野外几乎灭绝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欲通过胚胎工程的方法拯救野生单峰骆驼，进行了如图所示研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48_1#72c19371b.bracket?pid=75826cd77&amp;color=0,0,0&amp;vpa=15&amp;vtp=1"/>
          <p:cNvSpPr/>
          <p:nvPr/>
        </p:nvSpPr>
        <p:spPr>
          <a:xfrm>
            <a:off x="497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7_3#72c19371b.choices?htil=6&amp;pid=75826cd77&amp;color=0,0,0&amp;vtp=1&amp;bbb=1&amp;hb=1"/>
          <p:cNvSpPr/>
          <p:nvPr/>
        </p:nvSpPr>
        <p:spPr>
          <a:xfrm>
            <a:off x="722376" y="2334074"/>
            <a:ext cx="698601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A.为使A野生单峰骆驼超数排卵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，可在其饲料中添加适量的促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性腺激素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.胚胎移植到C体内前收集胚胎并检查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，是为了避免受体母骆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驼对外来胚胎产生免疫排斥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.卵裂期，胚胎的总体积不增加，但有机物总量增加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.可采用胚胎分割技术提高胚胎利用率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，胚胎分割移植后获得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的动物个体之间性状可能不完全相同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72c19371b?vop=1&amp;pid=75826cd7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为使A野生单峰骆驼超数排卵，可给其注射适量的促性腺激素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，如果添加在饲料里，其在消化道内会被水解，A错误。胚胎移植到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C体内前收集胚胎并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，是为了检查胚胎质量和发育情况，此时胚胎应发育到桑葚胚或囊胚阶段；理论上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骆驼不会对外来胚胎产生免疫排斥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，B错误。卵裂期细胞的数量不断增加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，但胚胎的总体积并不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，早期胚胎发育消耗卵细胞提供的营养物质，有机物总量减少，C错误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术提高胚胎利用率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，由于性状受基因和环境共同影响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，所以胚胎分割移植后获得的动物个体之间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性状可能不完全相同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a568343a8?pid=05ee82c5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有关哺乳动物精子、卵子的发生及受精作用的叙述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a568343a8.bracket?pid=05ee82c5a&amp;color=0,0,0&amp;vpa=1&amp;vtp=1"/>
          <p:cNvSpPr/>
          <p:nvPr/>
        </p:nvSpPr>
        <p:spPr>
          <a:xfrm>
            <a:off x="143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6_BD.1_2#a568343a8.choices?pid=05ee82c5a&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.受精作用完成的标志是在卵细胞膜和透明带的间隙观察到两个极体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.采集到的精子和卵子相遇即可发生受精作用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.卵子发生时，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过程是不连续的，但细胞质均等分配</a:t>
                </a:r>
                <a:endParaRPr lang="en-US" altLang="zh-CN" sz="2000" dirty="0"/>
              </a:p>
            </p:txBody>
          </p:sp>
        </mc:Choice>
        <mc:Fallback>
          <p:sp>
            <p:nvSpPr>
              <p:cNvPr id="4" name="QC_6_BD.1_2#a568343a8.choices?pid=05ee82c5a&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0_1#72c19371b?vop=1&amp;pid=75826cd77&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，在动物的消化道中会被蛋白酶水解，因此不能饲喂，只能注射。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2f161a356?pid=75826cd7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某牧场为了繁育某种优良种牛，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设计了如图所示两种方法。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51_2#2f161a356?pid=75826cd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61203"/>
            <a:ext cx="4764024"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BD.52_1#48067dc2d?pid=2f161a356&amp;color=0,0,0&amp;vtp=1&amp;bbb=1&amp;hb=1"/>
              <p:cNvSpPr/>
              <p:nvPr/>
            </p:nvSpPr>
            <p:spPr>
              <a:xfrm>
                <a:off x="722376" y="48949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）将早期胚胎移植到受体母牛体内前需对受体母牛进行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为获得所需性别的小牛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分析以鉴定性别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，还可以在细胞水平上进行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52_1#48067dc2d?pid=2f161a356&amp;color=0,0,0&amp;vtp=1&amp;bbb=1&amp;hb=1"/>
              <p:cNvSpPr>
                <a:spLocks noRot="1" noChangeAspect="1" noMove="1" noResize="1" noEditPoints="1" noAdjustHandles="1" noChangeArrowheads="1" noChangeShapeType="1" noTextEdit="1"/>
              </p:cNvSpPr>
              <p:nvPr/>
            </p:nvSpPr>
            <p:spPr>
              <a:xfrm>
                <a:off x="722376" y="4894903"/>
                <a:ext cx="10753344" cy="1300353"/>
              </a:xfrm>
              <a:prstGeom prst="rect">
                <a:avLst/>
              </a:prstGeom>
              <a:blipFill rotWithShape="1">
                <a:blip r:embed="rId2"/>
                <a:stretch>
                  <a:fillRect l="-4" t="-25" r="-591" b="-3501"/>
                </a:stretch>
              </a:blipFill>
            </p:spPr>
            <p:txBody>
              <a:bodyPr/>
              <a:lstStyle/>
              <a:p>
                <a:r>
                  <a:rPr lang="zh-CN" altLang="en-US">
                    <a:noFill/>
                  </a:rPr>
                  <a:t> </a:t>
                </a:r>
              </a:p>
            </p:txBody>
          </p:sp>
        </mc:Fallback>
      </mc:AlternateContent>
      <p:sp>
        <p:nvSpPr>
          <p:cNvPr id="5" name="QB_6_AN.53_1#48067dc2d.blank?pid=2f161a356&amp;color=0,0,0&amp;vpa=16&amp;vtp=1&amp;bbb=1"/>
          <p:cNvSpPr/>
          <p:nvPr/>
        </p:nvSpPr>
        <p:spPr>
          <a:xfrm>
            <a:off x="7231126" y="48568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p>
        </p:txBody>
      </p:sp>
      <p:sp>
        <p:nvSpPr>
          <p:cNvPr id="6" name="QB_6_AN.54_1#48067dc2d.blank?pid=2f161a356&amp;color=0,0,0&amp;vpa=17&amp;vtp=1&amp;bbb=1&amp;hb=1"/>
          <p:cNvSpPr/>
          <p:nvPr/>
        </p:nvSpPr>
        <p:spPr>
          <a:xfrm>
            <a:off x="722377" y="4856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使供、受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体母牛生理状态相同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，为早期胚胎移入受体提供相同的生理环境</a:t>
            </a:r>
            <a:endParaRPr lang="en-US" altLang="zh-CN" sz="2000" dirty="0"/>
          </a:p>
        </p:txBody>
      </p:sp>
      <p:sp>
        <p:nvSpPr>
          <p:cNvPr id="7" name="QB_6_AN.55_1#48067dc2d.blank?pid=2f161a356&amp;color=0,0,0&amp;vpa=18&amp;vtp=1&amp;bbb=1"/>
          <p:cNvSpPr/>
          <p:nvPr/>
        </p:nvSpPr>
        <p:spPr>
          <a:xfrm>
            <a:off x="1493901" y="5752153"/>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滋养层</a:t>
            </a:r>
            <a:endParaRPr lang="en-US" altLang="zh-CN" sz="2000" dirty="0"/>
          </a:p>
        </p:txBody>
      </p:sp>
      <p:sp>
        <p:nvSpPr>
          <p:cNvPr id="8" name="QB_6_AN.56_1#48067dc2d.blank?pid=2f161a356&amp;color=0,0,0&amp;vpa=19&amp;vtp=1&amp;bbb=1"/>
          <p:cNvSpPr/>
          <p:nvPr/>
        </p:nvSpPr>
        <p:spPr>
          <a:xfrm>
            <a:off x="8597964" y="5752153"/>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染色体（组型）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7_1#48067dc2d?vop=1&amp;pid=2f161a356&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胚胎移植时，对受体母牛进行同期发情处理，能让供、受体母牛生理状态相同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。滋养层细胞将来发育成胎膜和胎盘的一部分，取其做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不影响胚胎发育；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从细胞水平分析染色体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（性染色体）组成也可鉴定性别。</a:t>
                </a:r>
                <a:endParaRPr lang="en-US" altLang="zh-CN" sz="2200" dirty="0"/>
              </a:p>
            </p:txBody>
          </p:sp>
        </mc:Choice>
        <mc:Fallback>
          <p:sp>
            <p:nvSpPr>
              <p:cNvPr id="2" name="QB_6_AS.57_1#48067dc2d?vop=1&amp;pid=2f161a356&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6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8_1#c3ee9a9e8?pid=2f161a356&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，采集的细胞B需培养至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期才可进行后续操作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8_1#c3ee9a9e8?pid=2f161a356&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59_1#c3ee9a9e8.blank?pid=2f161a356&amp;color=0,0,0&amp;vpa=20&amp;vtp=1&amp;bbb=1"/>
          <p:cNvSpPr/>
          <p:nvPr/>
        </p:nvSpPr>
        <p:spPr>
          <a:xfrm>
            <a:off x="2300351"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动物细胞核移植</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60_1#c3ee9a9e8.blank?pid=2f161a356&amp;color=0,0,0&amp;vpa=21&amp;vtp=1&amp;bbb=1"/>
              <p:cNvSpPr/>
              <p:nvPr/>
            </p:nvSpPr>
            <p:spPr>
              <a:xfrm>
                <a:off x="1455801" y="1453388"/>
                <a:ext cx="726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期的卵母细胞中含有较多促进全能性表达及胚胎发育的物质</a:t>
                </a:r>
                <a:endParaRPr lang="en-US" altLang="zh-CN" sz="100" dirty="0">
                  <a:solidFill>
                    <a:srgbClr val="00B050"/>
                  </a:solidFill>
                </a:endParaRPr>
              </a:p>
            </p:txBody>
          </p:sp>
        </mc:Choice>
        <mc:Fallback>
          <p:sp>
            <p:nvSpPr>
              <p:cNvPr id="4" name="QB_6_AN.60_1#c3ee9a9e8.blank?pid=2f161a356&amp;color=0,0,0&amp;vpa=21&amp;vtp=1&amp;bbb=1"/>
              <p:cNvSpPr>
                <a:spLocks noRot="1" noChangeAspect="1" noMove="1" noResize="1" noEditPoints="1" noAdjustHandles="1" noChangeArrowheads="1" noChangeShapeType="1" noTextEdit="1"/>
              </p:cNvSpPr>
              <p:nvPr/>
            </p:nvSpPr>
            <p:spPr>
              <a:xfrm>
                <a:off x="1455801" y="1453388"/>
                <a:ext cx="7261225" cy="303784"/>
              </a:xfrm>
              <a:prstGeom prst="rect">
                <a:avLst/>
              </a:prstGeom>
              <a:blipFill rotWithShape="1">
                <a:blip r:embed="rId2"/>
                <a:stretch>
                  <a:fillRect l="-5" t="-3930" r="5"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1_1#c3ee9a9e8?vop=1&amp;pid=2f161a356&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过程1是将细胞A的细胞核移植到去核细胞B（卵母细胞）中，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属于动物细胞核移植技术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期的卵母细胞中含有较多有助于胚胎发育和细胞全能性表达的物质。</a:t>
                </a:r>
                <a:endParaRPr lang="en-US" altLang="zh-CN" sz="2200" dirty="0">
                  <a:solidFill>
                    <a:srgbClr val="000000"/>
                  </a:solidFill>
                </a:endParaRPr>
              </a:p>
            </p:txBody>
          </p:sp>
        </mc:Choice>
        <mc:Fallback>
          <p:sp>
            <p:nvSpPr>
              <p:cNvPr id="5" name="QB_6_AS.61_1#c3ee9a9e8?vop=1&amp;pid=2f161a356&amp;color=0,0,0&amp;vtp=1&amp;bbb=1&amp;hb=1"/>
              <p:cNvSpPr>
                <a:spLocks noRot="1" noChangeAspect="1" noMove="1" noResize="1" noEditPoints="1" noAdjustHandles="1" noChangeArrowheads="1" noChangeShapeType="1" noTextEdit="1"/>
              </p:cNvSpPr>
              <p:nvPr/>
            </p:nvSpPr>
            <p:spPr>
              <a:xfrm>
                <a:off x="722376" y="1920367"/>
                <a:ext cx="10753344" cy="907034"/>
              </a:xfrm>
              <a:prstGeom prst="rect">
                <a:avLst/>
              </a:prstGeom>
              <a:blipFill rotWithShape="1">
                <a:blip r:embed="rId3"/>
                <a:stretch>
                  <a:fillRect l="-4" t="-14" b="-4999"/>
                </a:stretch>
              </a:blipFill>
            </p:spPr>
            <p:txBody>
              <a:bodyPr/>
              <a:lstStyle/>
              <a:p>
                <a:r>
                  <a:rPr lang="zh-CN" altLang="en-US">
                    <a:noFill/>
                  </a:rPr>
                  <a:t> </a:t>
                </a:r>
              </a:p>
            </p:txBody>
          </p:sp>
        </mc:Fallback>
      </mc:AlternateContent>
      <p:sp>
        <p:nvSpPr>
          <p:cNvPr id="6" name="QB_6_BD.62_1#cb217341a?pid=2f161a356&amp;color=0,0,0&amp;vtp=1&amp;bbb=1&amp;hb=1"/>
          <p:cNvSpPr/>
          <p:nvPr/>
        </p:nvSpPr>
        <p:spPr>
          <a:xfrm>
            <a:off x="722376" y="28340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（3）通过过程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1获得的细胞在体外培养至早期胚胎的过程中必须保证环境是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培养液中通常需要加入血清等一些天然成分，目的是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6_AN.63_1#cb217341a.blank?pid=2f161a356&amp;color=0,0,0&amp;vpa=22&amp;vtp=1&amp;bbb=1"/>
          <p:cNvSpPr/>
          <p:nvPr/>
        </p:nvSpPr>
        <p:spPr>
          <a:xfrm>
            <a:off x="9158351" y="27959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无菌、无毒</a:t>
            </a:r>
            <a:endParaRPr lang="en-US" altLang="zh-CN" sz="2000" dirty="0">
              <a:solidFill>
                <a:srgbClr val="00B050"/>
              </a:solidFill>
            </a:endParaRPr>
          </a:p>
        </p:txBody>
      </p:sp>
      <p:sp>
        <p:nvSpPr>
          <p:cNvPr id="8" name="QB_6_AN.64_1#cb217341a.blank?pid=2f161a356&amp;color=0,0,0&amp;vpa=23&amp;vtp=1&amp;bbb=1"/>
          <p:cNvSpPr/>
          <p:nvPr/>
        </p:nvSpPr>
        <p:spPr>
          <a:xfrm>
            <a:off x="6573901" y="323405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补充细胞所需的营养物质</a:t>
            </a:r>
            <a:endParaRPr lang="en-US" altLang="zh-CN" sz="2000" dirty="0">
              <a:solidFill>
                <a:srgbClr val="00B050"/>
              </a:solidFill>
            </a:endParaRPr>
          </a:p>
        </p:txBody>
      </p:sp>
      <p:sp>
        <p:nvSpPr>
          <p:cNvPr id="9" name="QB_6_AS.65_1#cb217341a?vop=1&amp;pid=2f161a356&amp;color=0,0,0&amp;vtp=1&amp;bbb=1&amp;hb=1"/>
          <p:cNvSpPr/>
          <p:nvPr/>
        </p:nvSpPr>
        <p:spPr>
          <a:xfrm>
            <a:off x="722376" y="3776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早期胚胎体外培养需无菌、无毒环境；血清含多种营养成分和生长因子等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，能补充培养液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中细胞生长增殖所需的未知营养物质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1778a9322?pid=2f161a356&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（4）过程3采用的是胚胎分割技术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，此技术应选择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时期的胚胎进行操作，为提高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胚胎的成活率，对后一时期胚胎进行分割时要注意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。通过胚胎分割产生的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两个或多个小牛具有相同遗传性状的根本原因是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7_1#1778a9322.blank?pid=2f161a356&amp;color=0,0,0&amp;vpa=24&amp;vtp=1&amp;bbb=1"/>
          <p:cNvSpPr/>
          <p:nvPr/>
        </p:nvSpPr>
        <p:spPr>
          <a:xfrm>
            <a:off x="6364351"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桑葚胚或囊胚</a:t>
            </a:r>
            <a:endParaRPr lang="en-US" altLang="zh-CN" sz="2000" dirty="0"/>
          </a:p>
        </p:txBody>
      </p:sp>
      <p:sp>
        <p:nvSpPr>
          <p:cNvPr id="4" name="QB_6_AN.68_1#1778a9322.blank?pid=2f161a356&amp;color=0,0,0&amp;vpa=25&amp;vtp=1&amp;bbb=1"/>
          <p:cNvSpPr/>
          <p:nvPr/>
        </p:nvSpPr>
        <p:spPr>
          <a:xfrm>
            <a:off x="6319901" y="138836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将内细胞团均等分割</a:t>
            </a:r>
            <a:endParaRPr lang="en-US" altLang="zh-CN" sz="2000" dirty="0"/>
          </a:p>
        </p:txBody>
      </p:sp>
      <p:sp>
        <p:nvSpPr>
          <p:cNvPr id="5" name="QB_6_AN.69_1#1778a9322.blank?pid=2f161a356&amp;color=0,0,0&amp;vpa=26&amp;vtp=1&amp;bbb=1"/>
          <p:cNvSpPr/>
          <p:nvPr/>
        </p:nvSpPr>
        <p:spPr>
          <a:xfrm>
            <a:off x="6065901" y="1826514"/>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它们具有相同的遗传物质</a:t>
            </a:r>
            <a:endParaRPr lang="en-US" altLang="zh-CN" sz="2000" dirty="0"/>
          </a:p>
        </p:txBody>
      </p:sp>
      <p:sp>
        <p:nvSpPr>
          <p:cNvPr id="6" name="QB_6_AS.70_1#1778a9322?vop=1&amp;pid=2f161a356&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胚胎分割一般选桑葚胚或囊胚期胚胎。囊胚期分割时内细胞团要均等分割</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，否则会影响分割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后胚胎恢复和进一步发育</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。胚胎分割产生的小牛来自同一胚胎，遗传物质相同，所以遗传性状相同。</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a568343a8?vop=1&amp;pid=05ee82c5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卵子形成的过程中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在卵巢中完成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正确；在卵细胞膜和透明带的间隙出现两个极体是卵子受精的标志，B错误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进行获能处理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，卵子需要发育成熟（减数分裂Ⅱ时期），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这样精子和卵子相遇才可发生受精作用，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错误；初级卵母细胞和次级卵母细胞的细胞质分裂都是不均等分配，D错误。</a:t>
                </a:r>
                <a:endParaRPr lang="en-US" altLang="zh-CN" sz="2200" dirty="0"/>
              </a:p>
            </p:txBody>
          </p:sp>
        </mc:Choice>
        <mc:Fallback>
          <p:sp>
            <p:nvSpPr>
              <p:cNvPr id="2" name="QC_6_AS.3_1#a568343a8?vop=1&amp;pid=05ee82c5a&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76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b003174a0?pid=05ee82c5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受精作用是指精子和卵子结合形成合子（即受精卵）的过程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工程的理论基础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_1#b003174a0.bracket?pid=05ee82c5a&amp;color=0,0,0&amp;vpa=2&amp;vtp=1"/>
          <p:cNvSpPr/>
          <p:nvPr/>
        </p:nvSpPr>
        <p:spPr>
          <a:xfrm>
            <a:off x="549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4_2#b003174a0.choices?pid=05ee82c5a&amp;color=0,0,0&amp;vtp=1&amp;bbb=1"/>
              <p:cNvSpPr/>
              <p:nvPr/>
            </p:nvSpPr>
            <p:spPr>
              <a:xfrm>
                <a:off x="722376" y="1876874"/>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A.精子入卵后，被激活的卵子完成减数分裂Ⅰ，形成雌原核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.精细胞变形成为精子过程中造成营养物质的丢失，不利于提高精子受精的机会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.精子入卵后形成雄原核，雄、雌原核充分发育后，相向移动，彼此靠近，核膜消失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.如要使精子获能，可将精子培养在人工配制的含有肝素、</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等有效成分的获能液中</a:t>
                </a:r>
                <a:endParaRPr lang="en-US" altLang="zh-CN" sz="2000" dirty="0"/>
              </a:p>
            </p:txBody>
          </p:sp>
        </mc:Choice>
        <mc:Fallback>
          <p:sp>
            <p:nvSpPr>
              <p:cNvPr id="4" name="QC_6_BD.4_2#b003174a0.choices?pid=05ee82c5a&amp;color=0,0,0&amp;vtp=1&amp;bbb=1"/>
              <p:cNvSpPr>
                <a:spLocks noRot="1" noChangeAspect="1" noMove="1" noResize="1" noEditPoints="1" noAdjustHandles="1" noChangeArrowheads="1" noChangeShapeType="1" noTextEdit="1"/>
              </p:cNvSpPr>
              <p:nvPr/>
            </p:nvSpPr>
            <p:spPr>
              <a:xfrm>
                <a:off x="722376" y="1876874"/>
                <a:ext cx="10753344" cy="1795336"/>
              </a:xfrm>
              <a:prstGeom prst="rect">
                <a:avLst/>
              </a:prstGeom>
              <a:blipFill rotWithShape="1">
                <a:blip r:embed="rId1"/>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b003174a0?vop=1&amp;pid=05ee82c5a&amp;color=0,0,0&amp;vtp=1&amp;bt=1&amp;bbb=1&amp;hb=1"/>
              <p:cNvSpPr/>
              <p:nvPr/>
            </p:nvSpPr>
            <p:spPr>
              <a:xfrm>
                <a:off x="722376" y="972000"/>
                <a:ext cx="10753344" cy="22398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卵子在受精前处于减数分裂Ⅱ时期，精子入卵后激活卵子完成减数分裂Ⅱ，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错误；精细胞变形成为精子过程中多余的营养物质丢失，有利于减轻精子重量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，便于精子的运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，提高精子受精的机会，B错误；精子入卵后形成雄原核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，卵子完成减数第二次分裂形成雌原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，两者充分发育后相向移动，彼此靠近，核膜消失，C正确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；精子获能液的常见有效成分应为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钙离子载体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、肝素等，而非</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6_1#b003174a0?vop=1&amp;pid=05ee82c5a&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rotWithShape="1">
                <a:blip r:embed="rId1"/>
                <a:stretch>
                  <a:fillRect l="-4" t="-20" b="-20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593891949?pid=d257c26a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如图表示某哺乳动物胚胎的早期发育过程，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、Ⅱ、Ⅲ表示相关时期。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_1#593891949?pid=d257c26a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366" b="-5384"/>
                </a:stretch>
              </a:blipFill>
            </p:spPr>
            <p:txBody>
              <a:bodyPr/>
              <a:lstStyle/>
              <a:p>
                <a:r>
                  <a:rPr lang="zh-CN" altLang="en-US">
                    <a:noFill/>
                  </a:rPr>
                  <a:t> </a:t>
                </a:r>
              </a:p>
            </p:txBody>
          </p:sp>
        </mc:Fallback>
      </mc:AlternateContent>
      <p:sp>
        <p:nvSpPr>
          <p:cNvPr id="3" name="QC_6_AN.8_1#593891949.bracket?pid=d257c26ab&amp;color=0,0,0&amp;vpa=3&amp;vtp=1"/>
          <p:cNvSpPr/>
          <p:nvPr/>
        </p:nvSpPr>
        <p:spPr>
          <a:xfrm>
            <a:off x="651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_2#593891949?pid=d257c26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50208" y="1951677"/>
            <a:ext cx="4297680"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_3#593891949.choices?pid=d257c26ab&amp;color=0,0,0&amp;vtp=1&amp;bbb=1"/>
              <p:cNvSpPr/>
              <p:nvPr/>
            </p:nvSpPr>
            <p:spPr>
              <a:xfrm>
                <a:off x="722376" y="309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表示卵裂，该时期细胞数量和体积不断增加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细胞逐渐分化，Ⅱ分为内胚层、中胚层和外胚层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表示孵化，孵化后发育形成的Ⅲ时期表示原肠胚期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.早期胚胎发育过程中的滋养层细胞会发育成胎儿的各种组织</a:t>
                </a:r>
                <a:endParaRPr lang="en-US" altLang="zh-CN" sz="2000" dirty="0"/>
              </a:p>
            </p:txBody>
          </p:sp>
        </mc:Choice>
        <mc:Fallback>
          <p:sp>
            <p:nvSpPr>
              <p:cNvPr id="5" name="QC_6_BD.7_3#593891949.choices?pid=d257c26ab&amp;color=0,0,0&amp;vtp=1&amp;bbb=1"/>
              <p:cNvSpPr>
                <a:spLocks noRot="1" noChangeAspect="1" noMove="1" noResize="1" noEditPoints="1" noAdjustHandles="1" noChangeArrowheads="1" noChangeShapeType="1" noTextEdit="1"/>
              </p:cNvSpPr>
              <p:nvPr/>
            </p:nvSpPr>
            <p:spPr>
              <a:xfrm>
                <a:off x="722376" y="3094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593891949?vop=1&amp;pid=d257c26a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表示卵裂，该时期细胞数目不断增加，但胚胎总体积并不增加，细胞体积变小，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细胞逐渐分化，Ⅱ时期表示囊胚期，没有形成内胚层、中胚层和外胚层，B错误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透明带破裂，胚胎从其中伸展出来，表示孵化，孵化后发育形成的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Ⅲ时期表示原肠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，C正确；早期胚胎发育过程中滋养层细胞会发育成胎膜和胎盘的一部分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，内细胞团发育成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胎儿的各种组织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9_1#593891949?vop=1&amp;pid=d257c26a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81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8039</Words>
  <Application>WPS 演示</Application>
  <PresentationFormat>宽屏</PresentationFormat>
  <Paragraphs>415</Paragraphs>
  <Slides>45</Slides>
  <Notes>45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45</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2025-10-21T13:48:00Z</dcterms:created>
  <dcterms:modified xsi:type="dcterms:W3CDTF">2025-10-23T05:44:49Z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02E1E53E9FD04CA280B34564A832546B_12</vt:lpwstr>
  </property>
  <property fmtid="{D5CDD505-2E9C-101B-9397-08002B2CF9AE}" pid="3" name="KSOProductBuildVer">
    <vt:lpwstr>2052-12.1.0.23125</vt:lpwstr>
  </property>
</Properties>
</file>